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-29" y="-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1/24/2020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1/24/2020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1/24/2020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1/24/2020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1/24/2020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1/24/2020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4.jpg"/><Relationship Id="rId7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5.pn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2.wdp"/><Relationship Id="rId7" Type="http://schemas.openxmlformats.org/officeDocument/2006/relationships/hyperlink" Target="https://en.wikipedia.org/wiki/Maasai_Mara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microsoft.com/office/2007/relationships/hdphoto" Target="../media/hdphoto1.wdp"/><Relationship Id="rId4" Type="http://schemas.openxmlformats.org/officeDocument/2006/relationships/image" Target="../media/image4.png"/><Relationship Id="rId9" Type="http://schemas.openxmlformats.org/officeDocument/2006/relationships/hyperlink" Target="https://creativecommons.org/licenses/by-sa/3.0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2.PN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6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8">
            <a:extLst>
              <a:ext uri="{FF2B5EF4-FFF2-40B4-BE49-F238E27FC236}">
                <a16:creationId xmlns:a16="http://schemas.microsoft.com/office/drawing/2014/main" id="{5C28659E-412C-4600-B45E-BAE370BC2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C314564-FAC0-4863-8183-77DE829EA8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774" b="4226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18" name="Rectangle 10">
            <a:extLst>
              <a:ext uri="{FF2B5EF4-FFF2-40B4-BE49-F238E27FC236}">
                <a16:creationId xmlns:a16="http://schemas.microsoft.com/office/drawing/2014/main" id="{AE95896B-6905-4618-A7DF-DED8A61FB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2">
            <a:extLst>
              <a:ext uri="{FF2B5EF4-FFF2-40B4-BE49-F238E27FC236}">
                <a16:creationId xmlns:a16="http://schemas.microsoft.com/office/drawing/2014/main" id="{7748BD8C-4984-4138-94CA-2DC5F39DC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blipFill dpi="0" rotWithShape="1">
            <a:blip r:embed="rId3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2E67BDC-2C8B-487C-9C83-2853456E04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b">
            <a:normAutofit/>
          </a:bodyPr>
          <a:lstStyle/>
          <a:p>
            <a:r>
              <a:rPr lang="es-ES" dirty="0">
                <a:solidFill>
                  <a:srgbClr val="FFFFFF"/>
                </a:solidFill>
              </a:rPr>
              <a:t>Viaje a áfrica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929AF59-17DE-4D2A-BCF1-76EF3D8DE8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rgbClr val="FFFFFF"/>
                </a:solidFill>
              </a:rPr>
              <a:t>FEBRERO- MAYO 2020</a:t>
            </a:r>
          </a:p>
        </p:txBody>
      </p:sp>
    </p:spTree>
    <p:extLst>
      <p:ext uri="{BB962C8B-B14F-4D97-AF65-F5344CB8AC3E}">
        <p14:creationId xmlns:p14="http://schemas.microsoft.com/office/powerpoint/2010/main" val="920288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0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809BFED-EB07-4653-A414-0A5E47B30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2726" y="99874"/>
            <a:ext cx="5774272" cy="5267325"/>
          </a:xfrm>
        </p:spPr>
        <p:txBody>
          <a:bodyPr>
            <a:normAutofit/>
          </a:bodyPr>
          <a:lstStyle/>
          <a:p>
            <a:r>
              <a:rPr lang="es-ES" sz="7200" dirty="0">
                <a:solidFill>
                  <a:schemeClr val="tx1"/>
                </a:solidFill>
              </a:rPr>
              <a:t>4 países</a:t>
            </a:r>
            <a:r>
              <a:rPr lang="es-ES" sz="2600" dirty="0">
                <a:solidFill>
                  <a:schemeClr val="tx1"/>
                </a:solidFill>
              </a:rPr>
              <a:t>:</a:t>
            </a:r>
            <a:br>
              <a:rPr lang="es-ES" sz="2600" dirty="0">
                <a:solidFill>
                  <a:schemeClr val="tx1"/>
                </a:solidFill>
              </a:rPr>
            </a:br>
            <a:r>
              <a:rPr lang="es-ES" sz="2600" dirty="0">
                <a:solidFill>
                  <a:schemeClr val="tx1"/>
                </a:solidFill>
              </a:rPr>
              <a:t> </a:t>
            </a:r>
            <a:r>
              <a:rPr lang="es-ES" dirty="0">
                <a:solidFill>
                  <a:schemeClr val="tx1"/>
                </a:solidFill>
              </a:rPr>
              <a:t>*</a:t>
            </a:r>
            <a:r>
              <a:rPr lang="es-ES" sz="2600" dirty="0">
                <a:solidFill>
                  <a:schemeClr val="tx1"/>
                </a:solidFill>
              </a:rPr>
              <a:t> </a:t>
            </a:r>
            <a:r>
              <a:rPr lang="es-ES" dirty="0">
                <a:solidFill>
                  <a:schemeClr val="tx1"/>
                </a:solidFill>
              </a:rPr>
              <a:t>Ruanda</a:t>
            </a:r>
            <a:br>
              <a:rPr lang="es-ES" dirty="0">
                <a:solidFill>
                  <a:schemeClr val="tx1"/>
                </a:solidFill>
              </a:rPr>
            </a:br>
            <a:r>
              <a:rPr lang="es-ES" dirty="0">
                <a:solidFill>
                  <a:schemeClr val="tx1"/>
                </a:solidFill>
              </a:rPr>
              <a:t>   *Burundi</a:t>
            </a:r>
            <a:br>
              <a:rPr lang="es-ES" dirty="0">
                <a:solidFill>
                  <a:schemeClr val="tx1"/>
                </a:solidFill>
              </a:rPr>
            </a:br>
            <a:r>
              <a:rPr lang="es-ES" dirty="0">
                <a:solidFill>
                  <a:schemeClr val="tx1"/>
                </a:solidFill>
              </a:rPr>
              <a:t>     *Kenia</a:t>
            </a:r>
            <a:br>
              <a:rPr lang="es-ES" dirty="0">
                <a:solidFill>
                  <a:schemeClr val="tx1"/>
                </a:solidFill>
              </a:rPr>
            </a:br>
            <a:r>
              <a:rPr lang="es-ES" dirty="0">
                <a:solidFill>
                  <a:schemeClr val="tx1"/>
                </a:solidFill>
              </a:rPr>
              <a:t>       *mozambique</a:t>
            </a:r>
          </a:p>
        </p:txBody>
      </p:sp>
      <p:sp>
        <p:nvSpPr>
          <p:cNvPr id="30" name="Freeform: Shape 22">
            <a:extLst>
              <a:ext uri="{FF2B5EF4-FFF2-40B4-BE49-F238E27FC236}">
                <a16:creationId xmlns:a16="http://schemas.microsoft.com/office/drawing/2014/main" id="{9453FF84-60C1-4EA8-B49B-1B8C2D0C5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"/>
            <a:ext cx="5859484" cy="6857997"/>
          </a:xfrm>
          <a:custGeom>
            <a:avLst/>
            <a:gdLst>
              <a:gd name="connsiteX0" fmla="*/ 3198825 w 5859484"/>
              <a:gd name="connsiteY0" fmla="*/ 0 h 6857997"/>
              <a:gd name="connsiteX1" fmla="*/ 3962351 w 5859484"/>
              <a:gd name="connsiteY1" fmla="*/ 0 h 6857997"/>
              <a:gd name="connsiteX2" fmla="*/ 4129776 w 5859484"/>
              <a:gd name="connsiteY2" fmla="*/ 128761 h 6857997"/>
              <a:gd name="connsiteX3" fmla="*/ 5859484 w 5859484"/>
              <a:gd name="connsiteY3" fmla="*/ 3718209 h 6857997"/>
              <a:gd name="connsiteX4" fmla="*/ 4624700 w 5859484"/>
              <a:gd name="connsiteY4" fmla="*/ 6845880 h 6857997"/>
              <a:gd name="connsiteX5" fmla="*/ 4612896 w 5859484"/>
              <a:gd name="connsiteY5" fmla="*/ 6857997 h 6857997"/>
              <a:gd name="connsiteX6" fmla="*/ 4017658 w 5859484"/>
              <a:gd name="connsiteY6" fmla="*/ 6857997 h 6857997"/>
              <a:gd name="connsiteX7" fmla="*/ 4173230 w 5859484"/>
              <a:gd name="connsiteY7" fmla="*/ 6719623 h 6857997"/>
              <a:gd name="connsiteX8" fmla="*/ 5443583 w 5859484"/>
              <a:gd name="connsiteY8" fmla="*/ 3718209 h 6857997"/>
              <a:gd name="connsiteX9" fmla="*/ 3355352 w 5859484"/>
              <a:gd name="connsiteY9" fmla="*/ 88079 h 6857997"/>
              <a:gd name="connsiteX10" fmla="*/ 0 w 5859484"/>
              <a:gd name="connsiteY10" fmla="*/ 0 h 6857997"/>
              <a:gd name="connsiteX11" fmla="*/ 2941255 w 5859484"/>
              <a:gd name="connsiteY11" fmla="*/ 0 h 6857997"/>
              <a:gd name="connsiteX12" fmla="*/ 3117080 w 5859484"/>
              <a:gd name="connsiteY12" fmla="*/ 88129 h 6857997"/>
              <a:gd name="connsiteX13" fmla="*/ 5324754 w 5859484"/>
              <a:gd name="connsiteY13" fmla="*/ 3718209 h 6857997"/>
              <a:gd name="connsiteX14" fmla="*/ 4089206 w 5859484"/>
              <a:gd name="connsiteY14" fmla="*/ 6637392 h 6857997"/>
              <a:gd name="connsiteX15" fmla="*/ 3841183 w 5859484"/>
              <a:gd name="connsiteY15" fmla="*/ 6857997 h 6857997"/>
              <a:gd name="connsiteX16" fmla="*/ 0 w 5859484"/>
              <a:gd name="connsiteY16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59484" h="6857997">
                <a:moveTo>
                  <a:pt x="3198825" y="0"/>
                </a:moveTo>
                <a:lnTo>
                  <a:pt x="3962351" y="0"/>
                </a:lnTo>
                <a:lnTo>
                  <a:pt x="4129776" y="128761"/>
                </a:lnTo>
                <a:cubicBezTo>
                  <a:pt x="5186152" y="981944"/>
                  <a:pt x="5859484" y="2273123"/>
                  <a:pt x="5859484" y="3718209"/>
                </a:cubicBezTo>
                <a:cubicBezTo>
                  <a:pt x="5859484" y="4922447"/>
                  <a:pt x="5391893" y="6019805"/>
                  <a:pt x="4624700" y="6845880"/>
                </a:cubicBezTo>
                <a:lnTo>
                  <a:pt x="4612896" y="6857997"/>
                </a:lnTo>
                <a:lnTo>
                  <a:pt x="4017658" y="6857997"/>
                </a:lnTo>
                <a:lnTo>
                  <a:pt x="4173230" y="6719623"/>
                </a:lnTo>
                <a:cubicBezTo>
                  <a:pt x="4958119" y="5951494"/>
                  <a:pt x="5443583" y="4890334"/>
                  <a:pt x="5443583" y="3718209"/>
                </a:cubicBezTo>
                <a:cubicBezTo>
                  <a:pt x="5443583" y="2179795"/>
                  <a:pt x="4607295" y="832535"/>
                  <a:pt x="3355352" y="88079"/>
                </a:cubicBezTo>
                <a:close/>
                <a:moveTo>
                  <a:pt x="0" y="0"/>
                </a:moveTo>
                <a:lnTo>
                  <a:pt x="2941255" y="0"/>
                </a:lnTo>
                <a:lnTo>
                  <a:pt x="3117080" y="88129"/>
                </a:lnTo>
                <a:cubicBezTo>
                  <a:pt x="4432070" y="787221"/>
                  <a:pt x="5324754" y="2150692"/>
                  <a:pt x="5324754" y="3718209"/>
                </a:cubicBezTo>
                <a:cubicBezTo>
                  <a:pt x="5324754" y="4858221"/>
                  <a:pt x="4852591" y="5890308"/>
                  <a:pt x="4089206" y="6637392"/>
                </a:cubicBezTo>
                <a:lnTo>
                  <a:pt x="3841183" y="6857997"/>
                </a:lnTo>
                <a:lnTo>
                  <a:pt x="0" y="685799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F9DA8BE0-0D37-4F83-A021-8C2E8AA6F8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24" r="7391"/>
          <a:stretch/>
        </p:blipFill>
        <p:spPr>
          <a:xfrm>
            <a:off x="1" y="2"/>
            <a:ext cx="6095695" cy="6857997"/>
          </a:xfrm>
          <a:custGeom>
            <a:avLst/>
            <a:gdLst>
              <a:gd name="connsiteX0" fmla="*/ 3435036 w 6095695"/>
              <a:gd name="connsiteY0" fmla="*/ 0 h 6857997"/>
              <a:gd name="connsiteX1" fmla="*/ 4198562 w 6095695"/>
              <a:gd name="connsiteY1" fmla="*/ 0 h 6857997"/>
              <a:gd name="connsiteX2" fmla="*/ 4365987 w 6095695"/>
              <a:gd name="connsiteY2" fmla="*/ 128761 h 6857997"/>
              <a:gd name="connsiteX3" fmla="*/ 6095695 w 6095695"/>
              <a:gd name="connsiteY3" fmla="*/ 3718209 h 6857997"/>
              <a:gd name="connsiteX4" fmla="*/ 4860911 w 6095695"/>
              <a:gd name="connsiteY4" fmla="*/ 6845880 h 6857997"/>
              <a:gd name="connsiteX5" fmla="*/ 4849107 w 6095695"/>
              <a:gd name="connsiteY5" fmla="*/ 6857997 h 6857997"/>
              <a:gd name="connsiteX6" fmla="*/ 4253869 w 6095695"/>
              <a:gd name="connsiteY6" fmla="*/ 6857997 h 6857997"/>
              <a:gd name="connsiteX7" fmla="*/ 4409441 w 6095695"/>
              <a:gd name="connsiteY7" fmla="*/ 6719623 h 6857997"/>
              <a:gd name="connsiteX8" fmla="*/ 5679794 w 6095695"/>
              <a:gd name="connsiteY8" fmla="*/ 3718209 h 6857997"/>
              <a:gd name="connsiteX9" fmla="*/ 3591563 w 6095695"/>
              <a:gd name="connsiteY9" fmla="*/ 88079 h 6857997"/>
              <a:gd name="connsiteX10" fmla="*/ 0 w 6095695"/>
              <a:gd name="connsiteY10" fmla="*/ 0 h 6857997"/>
              <a:gd name="connsiteX11" fmla="*/ 3177466 w 6095695"/>
              <a:gd name="connsiteY11" fmla="*/ 0 h 6857997"/>
              <a:gd name="connsiteX12" fmla="*/ 3353291 w 6095695"/>
              <a:gd name="connsiteY12" fmla="*/ 88129 h 6857997"/>
              <a:gd name="connsiteX13" fmla="*/ 5560965 w 6095695"/>
              <a:gd name="connsiteY13" fmla="*/ 3718209 h 6857997"/>
              <a:gd name="connsiteX14" fmla="*/ 4325417 w 6095695"/>
              <a:gd name="connsiteY14" fmla="*/ 6637392 h 6857997"/>
              <a:gd name="connsiteX15" fmla="*/ 4077394 w 6095695"/>
              <a:gd name="connsiteY15" fmla="*/ 6857997 h 6857997"/>
              <a:gd name="connsiteX16" fmla="*/ 0 w 6095695"/>
              <a:gd name="connsiteY16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445678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0D6399-8108-4F02-BB21-88D084EC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798394"/>
            <a:ext cx="4730451" cy="1637730"/>
          </a:xfrm>
        </p:spPr>
        <p:txBody>
          <a:bodyPr>
            <a:normAutofit/>
          </a:bodyPr>
          <a:lstStyle/>
          <a:p>
            <a:r>
              <a:rPr lang="es-ES" sz="4400" dirty="0"/>
              <a:t>¿ con quién voy a viajar?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6D8630-6256-4CF9-96A8-267E29B2F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578608"/>
            <a:ext cx="4730451" cy="3593592"/>
          </a:xfrm>
        </p:spPr>
        <p:txBody>
          <a:bodyPr>
            <a:normAutofit/>
          </a:bodyPr>
          <a:lstStyle/>
          <a:p>
            <a:r>
              <a:rPr lang="es-ES" sz="1700" dirty="0"/>
              <a:t>Los trayectos iré sola de un país a otro. </a:t>
            </a:r>
          </a:p>
          <a:p>
            <a:r>
              <a:rPr lang="es-ES" sz="1700" dirty="0"/>
              <a:t>En cuanto llegué a cada país me recogerán las hermanas y viviré con ellas en comunidad. </a:t>
            </a:r>
          </a:p>
          <a:p>
            <a:r>
              <a:rPr lang="es-ES" sz="1700" dirty="0"/>
              <a:t>Estaré disponible en el WhatsApp y en el blog  de </a:t>
            </a:r>
            <a:r>
              <a:rPr lang="es-ES" sz="1700" dirty="0" err="1"/>
              <a:t>Karit</a:t>
            </a:r>
            <a:r>
              <a:rPr lang="es-ES" sz="1700" dirty="0"/>
              <a:t> para contactar con </a:t>
            </a:r>
            <a:r>
              <a:rPr lang="es-ES" sz="1700" dirty="0" err="1"/>
              <a:t>vosotrxs</a:t>
            </a:r>
            <a:r>
              <a:rPr lang="es-ES" sz="1700" dirty="0"/>
              <a:t>.</a:t>
            </a:r>
          </a:p>
          <a:p>
            <a:pPr marL="0" indent="0">
              <a:buNone/>
            </a:pPr>
            <a:endParaRPr lang="es-ES" sz="1700" dirty="0"/>
          </a:p>
          <a:p>
            <a:pPr marL="0" indent="0">
              <a:buNone/>
            </a:pPr>
            <a:endParaRPr lang="es-ES" sz="1700" dirty="0"/>
          </a:p>
          <a:p>
            <a:pPr marL="0" indent="0" algn="ctr">
              <a:buNone/>
            </a:pPr>
            <a:r>
              <a:rPr lang="es-ES" sz="2400" dirty="0"/>
              <a:t>ASÍ QUE TRANQUILOS VIAJO MUY ACOMPAÑADA</a:t>
            </a:r>
            <a:r>
              <a:rPr lang="es-ES" sz="1700" dirty="0"/>
              <a:t>.  </a:t>
            </a:r>
          </a:p>
        </p:txBody>
      </p:sp>
      <p:pic>
        <p:nvPicPr>
          <p:cNvPr id="7" name="Imagen 6" descr="Imagen que contiene texto, libro, exterior, mujer&#10;&#10;Descripción generada automáticamente">
            <a:extLst>
              <a:ext uri="{FF2B5EF4-FFF2-40B4-BE49-F238E27FC236}">
                <a16:creationId xmlns:a16="http://schemas.microsoft.com/office/drawing/2014/main" id="{80C03E3A-028A-4232-8973-94B7CF81B5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18" r="1" b="1"/>
          <a:stretch/>
        </p:blipFill>
        <p:spPr>
          <a:xfrm>
            <a:off x="5913124" y="10"/>
            <a:ext cx="6278877" cy="6857990"/>
          </a:xfrm>
          <a:custGeom>
            <a:avLst/>
            <a:gdLst>
              <a:gd name="connsiteX0" fmla="*/ 45571 w 6278877"/>
              <a:gd name="connsiteY0" fmla="*/ 0 h 6858000"/>
              <a:gd name="connsiteX1" fmla="*/ 6278877 w 6278877"/>
              <a:gd name="connsiteY1" fmla="*/ 0 h 6858000"/>
              <a:gd name="connsiteX2" fmla="*/ 6278877 w 6278877"/>
              <a:gd name="connsiteY2" fmla="*/ 6858000 h 6858000"/>
              <a:gd name="connsiteX3" fmla="*/ 3292307 w 6278877"/>
              <a:gd name="connsiteY3" fmla="*/ 6858000 h 6858000"/>
              <a:gd name="connsiteX4" fmla="*/ 3181525 w 6278877"/>
              <a:gd name="connsiteY4" fmla="*/ 6786980 h 6858000"/>
              <a:gd name="connsiteX5" fmla="*/ 0 w 6278877"/>
              <a:gd name="connsiteY5" fmla="*/ 803252 h 6858000"/>
              <a:gd name="connsiteX6" fmla="*/ 37255 w 6278877"/>
              <a:gd name="connsiteY6" fmla="*/ 65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84E34F7-E155-426C-A88E-8AEA6CF3F7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13123" y="0"/>
            <a:ext cx="6278877" cy="6858000"/>
          </a:xfrm>
          <a:custGeom>
            <a:avLst/>
            <a:gdLst>
              <a:gd name="connsiteX0" fmla="*/ 45571 w 6278877"/>
              <a:gd name="connsiteY0" fmla="*/ 0 h 6858000"/>
              <a:gd name="connsiteX1" fmla="*/ 6278877 w 6278877"/>
              <a:gd name="connsiteY1" fmla="*/ 0 h 6858000"/>
              <a:gd name="connsiteX2" fmla="*/ 6278877 w 6278877"/>
              <a:gd name="connsiteY2" fmla="*/ 6858000 h 6858000"/>
              <a:gd name="connsiteX3" fmla="*/ 3292307 w 6278877"/>
              <a:gd name="connsiteY3" fmla="*/ 6858000 h 6858000"/>
              <a:gd name="connsiteX4" fmla="*/ 3181525 w 6278877"/>
              <a:gd name="connsiteY4" fmla="*/ 6786980 h 6858000"/>
              <a:gd name="connsiteX5" fmla="*/ 0 w 6278877"/>
              <a:gd name="connsiteY5" fmla="*/ 803252 h 6858000"/>
              <a:gd name="connsiteX6" fmla="*/ 37255 w 6278877"/>
              <a:gd name="connsiteY6" fmla="*/ 65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  <a:blipFill dpi="0" rotWithShape="1">
            <a:blip r:embed="rId3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421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9">
            <a:extLst>
              <a:ext uri="{FF2B5EF4-FFF2-40B4-BE49-F238E27FC236}">
                <a16:creationId xmlns:a16="http://schemas.microsoft.com/office/drawing/2014/main" id="{2550AE69-AC86-4188-83E5-A856C4F1D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" name="Rectangle 11">
            <a:extLst>
              <a:ext uri="{FF2B5EF4-FFF2-40B4-BE49-F238E27FC236}">
                <a16:creationId xmlns:a16="http://schemas.microsoft.com/office/drawing/2014/main" id="{EC4CA156-2C9D-4F0C-B229-88D8B5E17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Rectangle 13">
            <a:extLst>
              <a:ext uri="{FF2B5EF4-FFF2-40B4-BE49-F238E27FC236}">
                <a16:creationId xmlns:a16="http://schemas.microsoft.com/office/drawing/2014/main" id="{D7361ED3-EBE5-4EFC-8DA3-D0CE4BF2F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15">
            <a:extLst>
              <a:ext uri="{FF2B5EF4-FFF2-40B4-BE49-F238E27FC236}">
                <a16:creationId xmlns:a16="http://schemas.microsoft.com/office/drawing/2014/main" id="{85105087-7F16-4C94-837C-C45445116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F2F3467-E50F-4A91-B27D-E324936A66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678BE03-AC84-4940-A7FD-5B143FE2D6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 useBgFill="1">
        <p:nvSpPr>
          <p:cNvPr id="32" name="Rectangle 19">
            <a:extLst>
              <a:ext uri="{FF2B5EF4-FFF2-40B4-BE49-F238E27FC236}">
                <a16:creationId xmlns:a16="http://schemas.microsoft.com/office/drawing/2014/main" id="{E8035907-EB9C-4E11-8A9B-D25B0AD8D7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D5CB22-80E6-4568-9B20-19CF87159F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4483" y="4212708"/>
            <a:ext cx="3973916" cy="172174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2400" dirty="0" err="1">
                <a:solidFill>
                  <a:schemeClr val="tx2"/>
                </a:solidFill>
              </a:rPr>
              <a:t>Voy</a:t>
            </a:r>
            <a:r>
              <a:rPr lang="en-US" sz="2400" dirty="0">
                <a:solidFill>
                  <a:schemeClr val="tx2"/>
                </a:solidFill>
              </a:rPr>
              <a:t> a </a:t>
            </a:r>
            <a:r>
              <a:rPr lang="en-US" sz="2400" dirty="0" err="1">
                <a:solidFill>
                  <a:schemeClr val="tx2"/>
                </a:solidFill>
              </a:rPr>
              <a:t>compartir</a:t>
            </a:r>
            <a:r>
              <a:rPr lang="en-US" sz="2400" dirty="0">
                <a:solidFill>
                  <a:schemeClr val="tx2"/>
                </a:solidFill>
              </a:rPr>
              <a:t> con los </a:t>
            </a:r>
            <a:r>
              <a:rPr lang="en-US" sz="2400" dirty="0" err="1">
                <a:solidFill>
                  <a:schemeClr val="tx2"/>
                </a:solidFill>
              </a:rPr>
              <a:t>proyectos</a:t>
            </a:r>
            <a:r>
              <a:rPr lang="en-US" sz="2400" dirty="0">
                <a:solidFill>
                  <a:schemeClr val="tx2"/>
                </a:solidFill>
              </a:rPr>
              <a:t> que </a:t>
            </a:r>
            <a:r>
              <a:rPr lang="en-US" sz="2400" dirty="0" err="1">
                <a:solidFill>
                  <a:schemeClr val="tx2"/>
                </a:solidFill>
              </a:rPr>
              <a:t>tiene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2"/>
                </a:solidFill>
              </a:rPr>
              <a:t>Karit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2"/>
                </a:solidFill>
              </a:rPr>
              <a:t>Solidarios</a:t>
            </a:r>
            <a:r>
              <a:rPr lang="en-US" sz="2400" dirty="0">
                <a:solidFill>
                  <a:schemeClr val="tx2"/>
                </a:solidFill>
              </a:rPr>
              <a:t> por la Paz </a:t>
            </a:r>
            <a:r>
              <a:rPr lang="en-US" sz="2400" dirty="0" err="1">
                <a:solidFill>
                  <a:schemeClr val="tx2"/>
                </a:solidFill>
              </a:rPr>
              <a:t>en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2"/>
                </a:solidFill>
              </a:rPr>
              <a:t>esos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2"/>
                </a:solidFill>
              </a:rPr>
              <a:t>lugares</a:t>
            </a:r>
            <a:r>
              <a:rPr lang="en-US" sz="2400" dirty="0">
                <a:solidFill>
                  <a:schemeClr val="tx2"/>
                </a:solidFill>
              </a:rPr>
              <a:t>. </a:t>
            </a:r>
          </a:p>
          <a:p>
            <a:pPr marL="0" indent="0">
              <a:buNone/>
            </a:pPr>
            <a:r>
              <a:rPr lang="en-US" sz="2400" dirty="0" err="1">
                <a:solidFill>
                  <a:schemeClr val="tx2"/>
                </a:solidFill>
              </a:rPr>
              <a:t>como</a:t>
            </a:r>
            <a:r>
              <a:rPr lang="en-US" sz="2400" dirty="0">
                <a:solidFill>
                  <a:schemeClr val="tx2"/>
                </a:solidFill>
              </a:rPr>
              <a:t> ….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557BBC9-3CA9-4C83-9DA3-27B4FD4A5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7519" y="720071"/>
            <a:ext cx="3970877" cy="349263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6000" dirty="0">
                <a:solidFill>
                  <a:schemeClr val="tx1"/>
                </a:solidFill>
              </a:rPr>
              <a:t>¿ </a:t>
            </a:r>
            <a:r>
              <a:rPr lang="en-US" sz="6000" dirty="0" err="1">
                <a:solidFill>
                  <a:schemeClr val="tx1"/>
                </a:solidFill>
              </a:rPr>
              <a:t>qué</a:t>
            </a:r>
            <a:r>
              <a:rPr lang="en-US" sz="6000" dirty="0">
                <a:solidFill>
                  <a:schemeClr val="tx1"/>
                </a:solidFill>
              </a:rPr>
              <a:t> </a:t>
            </a:r>
            <a:r>
              <a:rPr lang="en-US" sz="6000" dirty="0" err="1">
                <a:solidFill>
                  <a:schemeClr val="tx1"/>
                </a:solidFill>
              </a:rPr>
              <a:t>voy</a:t>
            </a:r>
            <a:r>
              <a:rPr lang="en-US" sz="6000" dirty="0">
                <a:solidFill>
                  <a:schemeClr val="tx1"/>
                </a:solidFill>
              </a:rPr>
              <a:t> a </a:t>
            </a:r>
            <a:r>
              <a:rPr lang="en-US" sz="6000" dirty="0" err="1">
                <a:solidFill>
                  <a:schemeClr val="tx1"/>
                </a:solidFill>
              </a:rPr>
              <a:t>hacer</a:t>
            </a:r>
            <a:r>
              <a:rPr lang="en-US" sz="6000" dirty="0">
                <a:solidFill>
                  <a:schemeClr val="tx1"/>
                </a:solidFill>
              </a:rPr>
              <a:t>? </a:t>
            </a:r>
          </a:p>
        </p:txBody>
      </p:sp>
      <p:pic>
        <p:nvPicPr>
          <p:cNvPr id="5" name="Imagen 4" descr="Imagen que contiene pasto, exterior, persona, firmar&#10;&#10;Descripción generada automáticamente">
            <a:extLst>
              <a:ext uri="{FF2B5EF4-FFF2-40B4-BE49-F238E27FC236}">
                <a16:creationId xmlns:a16="http://schemas.microsoft.com/office/drawing/2014/main" id="{EE0CA640-AB45-4944-90B5-D2166806BC5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000" r="1" b="1"/>
          <a:stretch/>
        </p:blipFill>
        <p:spPr>
          <a:xfrm>
            <a:off x="643467" y="720071"/>
            <a:ext cx="5503939" cy="5503939"/>
          </a:xfrm>
          <a:custGeom>
            <a:avLst/>
            <a:gdLst>
              <a:gd name="connsiteX0" fmla="*/ 1525700 w 3051400"/>
              <a:gd name="connsiteY0" fmla="*/ 171641 h 3051400"/>
              <a:gd name="connsiteX1" fmla="*/ 2879759 w 3051400"/>
              <a:gd name="connsiteY1" fmla="*/ 1525700 h 3051400"/>
              <a:gd name="connsiteX2" fmla="*/ 1525700 w 3051400"/>
              <a:gd name="connsiteY2" fmla="*/ 2879759 h 3051400"/>
              <a:gd name="connsiteX3" fmla="*/ 171641 w 3051400"/>
              <a:gd name="connsiteY3" fmla="*/ 1525700 h 3051400"/>
              <a:gd name="connsiteX4" fmla="*/ 1525700 w 3051400"/>
              <a:gd name="connsiteY4" fmla="*/ 171641 h 3051400"/>
              <a:gd name="connsiteX5" fmla="*/ 1525700 w 3051400"/>
              <a:gd name="connsiteY5" fmla="*/ 133499 h 3051400"/>
              <a:gd name="connsiteX6" fmla="*/ 133499 w 3051400"/>
              <a:gd name="connsiteY6" fmla="*/ 1525700 h 3051400"/>
              <a:gd name="connsiteX7" fmla="*/ 1525700 w 3051400"/>
              <a:gd name="connsiteY7" fmla="*/ 2917901 h 3051400"/>
              <a:gd name="connsiteX8" fmla="*/ 2917901 w 3051400"/>
              <a:gd name="connsiteY8" fmla="*/ 1525700 h 3051400"/>
              <a:gd name="connsiteX9" fmla="*/ 1525700 w 3051400"/>
              <a:gd name="connsiteY9" fmla="*/ 133499 h 3051400"/>
              <a:gd name="connsiteX10" fmla="*/ 1525700 w 3051400"/>
              <a:gd name="connsiteY10" fmla="*/ 0 h 3051400"/>
              <a:gd name="connsiteX11" fmla="*/ 3051400 w 3051400"/>
              <a:gd name="connsiteY11" fmla="*/ 1525700 h 3051400"/>
              <a:gd name="connsiteX12" fmla="*/ 1525700 w 3051400"/>
              <a:gd name="connsiteY12" fmla="*/ 3051400 h 3051400"/>
              <a:gd name="connsiteX13" fmla="*/ 0 w 3051400"/>
              <a:gd name="connsiteY13" fmla="*/ 1525700 h 3051400"/>
              <a:gd name="connsiteX14" fmla="*/ 1525700 w 3051400"/>
              <a:gd name="connsiteY14" fmla="*/ 0 h 305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51400" h="3051400">
                <a:moveTo>
                  <a:pt x="1525700" y="171641"/>
                </a:moveTo>
                <a:cubicBezTo>
                  <a:pt x="2273526" y="171641"/>
                  <a:pt x="2879759" y="777874"/>
                  <a:pt x="2879759" y="1525700"/>
                </a:cubicBezTo>
                <a:cubicBezTo>
                  <a:pt x="2879759" y="2273526"/>
                  <a:pt x="2273526" y="2879759"/>
                  <a:pt x="1525700" y="2879759"/>
                </a:cubicBezTo>
                <a:cubicBezTo>
                  <a:pt x="777874" y="2879759"/>
                  <a:pt x="171641" y="2273526"/>
                  <a:pt x="171641" y="1525700"/>
                </a:cubicBezTo>
                <a:cubicBezTo>
                  <a:pt x="171641" y="777874"/>
                  <a:pt x="777874" y="171641"/>
                  <a:pt x="1525700" y="171641"/>
                </a:cubicBezTo>
                <a:close/>
                <a:moveTo>
                  <a:pt x="1525700" y="133499"/>
                </a:moveTo>
                <a:cubicBezTo>
                  <a:pt x="756809" y="133499"/>
                  <a:pt x="133499" y="756809"/>
                  <a:pt x="133499" y="1525700"/>
                </a:cubicBezTo>
                <a:cubicBezTo>
                  <a:pt x="133499" y="2294591"/>
                  <a:pt x="756809" y="2917901"/>
                  <a:pt x="1525700" y="2917901"/>
                </a:cubicBezTo>
                <a:cubicBezTo>
                  <a:pt x="2294591" y="2917901"/>
                  <a:pt x="2917901" y="2294591"/>
                  <a:pt x="2917901" y="1525700"/>
                </a:cubicBezTo>
                <a:cubicBezTo>
                  <a:pt x="2917901" y="756809"/>
                  <a:pt x="2294591" y="133499"/>
                  <a:pt x="1525700" y="133499"/>
                </a:cubicBezTo>
                <a:close/>
                <a:moveTo>
                  <a:pt x="1525700" y="0"/>
                </a:moveTo>
                <a:cubicBezTo>
                  <a:pt x="2368321" y="0"/>
                  <a:pt x="3051400" y="683079"/>
                  <a:pt x="3051400" y="1525700"/>
                </a:cubicBezTo>
                <a:cubicBezTo>
                  <a:pt x="3051400" y="2368321"/>
                  <a:pt x="2368321" y="3051400"/>
                  <a:pt x="1525700" y="3051400"/>
                </a:cubicBezTo>
                <a:cubicBezTo>
                  <a:pt x="683079" y="3051400"/>
                  <a:pt x="0" y="2368321"/>
                  <a:pt x="0" y="1525700"/>
                </a:cubicBezTo>
                <a:cubicBezTo>
                  <a:pt x="0" y="683079"/>
                  <a:pt x="683079" y="0"/>
                  <a:pt x="1525700" y="0"/>
                </a:cubicBezTo>
                <a:close/>
              </a:path>
            </a:pathLst>
          </a:custGeom>
        </p:spPr>
      </p:pic>
      <p:sp>
        <p:nvSpPr>
          <p:cNvPr id="33" name="Freeform: Shape 21">
            <a:extLst>
              <a:ext uri="{FF2B5EF4-FFF2-40B4-BE49-F238E27FC236}">
                <a16:creationId xmlns:a16="http://schemas.microsoft.com/office/drawing/2014/main" id="{23991EB4-1F71-4BE4-B24D-277DD5EE9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720071"/>
            <a:ext cx="5503939" cy="5503939"/>
          </a:xfrm>
          <a:custGeom>
            <a:avLst/>
            <a:gdLst>
              <a:gd name="connsiteX0" fmla="*/ 3657600 w 7315200"/>
              <a:gd name="connsiteY0" fmla="*/ 411480 h 7315200"/>
              <a:gd name="connsiteX1" fmla="*/ 6903720 w 7315200"/>
              <a:gd name="connsiteY1" fmla="*/ 3657600 h 7315200"/>
              <a:gd name="connsiteX2" fmla="*/ 3657600 w 7315200"/>
              <a:gd name="connsiteY2" fmla="*/ 6903720 h 7315200"/>
              <a:gd name="connsiteX3" fmla="*/ 411480 w 7315200"/>
              <a:gd name="connsiteY3" fmla="*/ 3657600 h 7315200"/>
              <a:gd name="connsiteX4" fmla="*/ 3657600 w 7315200"/>
              <a:gd name="connsiteY4" fmla="*/ 411480 h 7315200"/>
              <a:gd name="connsiteX5" fmla="*/ 3657600 w 7315200"/>
              <a:gd name="connsiteY5" fmla="*/ 320040 h 7315200"/>
              <a:gd name="connsiteX6" fmla="*/ 320040 w 7315200"/>
              <a:gd name="connsiteY6" fmla="*/ 3657600 h 7315200"/>
              <a:gd name="connsiteX7" fmla="*/ 3657600 w 7315200"/>
              <a:gd name="connsiteY7" fmla="*/ 6995160 h 7315200"/>
              <a:gd name="connsiteX8" fmla="*/ 6995160 w 7315200"/>
              <a:gd name="connsiteY8" fmla="*/ 3657600 h 7315200"/>
              <a:gd name="connsiteX9" fmla="*/ 3657600 w 7315200"/>
              <a:gd name="connsiteY9" fmla="*/ 320040 h 7315200"/>
              <a:gd name="connsiteX10" fmla="*/ 3657600 w 7315200"/>
              <a:gd name="connsiteY10" fmla="*/ 0 h 7315200"/>
              <a:gd name="connsiteX11" fmla="*/ 7315200 w 7315200"/>
              <a:gd name="connsiteY11" fmla="*/ 3657600 h 7315200"/>
              <a:gd name="connsiteX12" fmla="*/ 3657600 w 7315200"/>
              <a:gd name="connsiteY12" fmla="*/ 7315200 h 7315200"/>
              <a:gd name="connsiteX13" fmla="*/ 0 w 7315200"/>
              <a:gd name="connsiteY13" fmla="*/ 3657600 h 7315200"/>
              <a:gd name="connsiteX14" fmla="*/ 3657600 w 7315200"/>
              <a:gd name="connsiteY14" fmla="*/ 0 h 731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315200" h="7315200">
                <a:moveTo>
                  <a:pt x="3657600" y="411480"/>
                </a:moveTo>
                <a:cubicBezTo>
                  <a:pt x="5450383" y="411480"/>
                  <a:pt x="6903720" y="1864817"/>
                  <a:pt x="6903720" y="3657600"/>
                </a:cubicBezTo>
                <a:cubicBezTo>
                  <a:pt x="6903720" y="5450383"/>
                  <a:pt x="5450383" y="6903720"/>
                  <a:pt x="3657600" y="6903720"/>
                </a:cubicBezTo>
                <a:cubicBezTo>
                  <a:pt x="1864817" y="6903720"/>
                  <a:pt x="411480" y="5450383"/>
                  <a:pt x="411480" y="3657600"/>
                </a:cubicBezTo>
                <a:cubicBezTo>
                  <a:pt x="411480" y="1864817"/>
                  <a:pt x="1864817" y="411480"/>
                  <a:pt x="3657600" y="411480"/>
                </a:cubicBezTo>
                <a:close/>
                <a:moveTo>
                  <a:pt x="3657600" y="320040"/>
                </a:moveTo>
                <a:cubicBezTo>
                  <a:pt x="1814317" y="320040"/>
                  <a:pt x="320040" y="1814317"/>
                  <a:pt x="320040" y="3657600"/>
                </a:cubicBezTo>
                <a:cubicBezTo>
                  <a:pt x="320040" y="5500883"/>
                  <a:pt x="1814317" y="6995160"/>
                  <a:pt x="3657600" y="6995160"/>
                </a:cubicBezTo>
                <a:cubicBezTo>
                  <a:pt x="5500883" y="6995160"/>
                  <a:pt x="6995160" y="5500883"/>
                  <a:pt x="6995160" y="3657600"/>
                </a:cubicBezTo>
                <a:cubicBezTo>
                  <a:pt x="6995160" y="1814317"/>
                  <a:pt x="5500883" y="320040"/>
                  <a:pt x="3657600" y="320040"/>
                </a:cubicBezTo>
                <a:close/>
                <a:moveTo>
                  <a:pt x="3657600" y="0"/>
                </a:moveTo>
                <a:cubicBezTo>
                  <a:pt x="5677637" y="0"/>
                  <a:pt x="7315200" y="1637563"/>
                  <a:pt x="7315200" y="3657600"/>
                </a:cubicBezTo>
                <a:cubicBezTo>
                  <a:pt x="7315200" y="5677637"/>
                  <a:pt x="5677637" y="7315200"/>
                  <a:pt x="3657600" y="7315200"/>
                </a:cubicBezTo>
                <a:cubicBezTo>
                  <a:pt x="1637563" y="7315200"/>
                  <a:pt x="0" y="5677637"/>
                  <a:pt x="0" y="3657600"/>
                </a:cubicBezTo>
                <a:cubicBezTo>
                  <a:pt x="0" y="1637563"/>
                  <a:pt x="1637563" y="0"/>
                  <a:pt x="3657600" y="0"/>
                </a:cubicBezTo>
                <a:close/>
              </a:path>
            </a:pathLst>
          </a:custGeom>
          <a:blipFill dpi="0" rotWithShape="1">
            <a:blip r:embed="rId7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34" name="Rectangle 23">
            <a:extLst>
              <a:ext uri="{FF2B5EF4-FFF2-40B4-BE49-F238E27FC236}">
                <a16:creationId xmlns:a16="http://schemas.microsoft.com/office/drawing/2014/main" id="{D9C69FA7-0958-4ED9-A0DF-E87A0C137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002414" y="3431699"/>
            <a:ext cx="36576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24244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 descr="Imagen que contiene persona, interior, grupo, niño&#10;&#10;Descripción generada automáticamente">
            <a:extLst>
              <a:ext uri="{FF2B5EF4-FFF2-40B4-BE49-F238E27FC236}">
                <a16:creationId xmlns:a16="http://schemas.microsoft.com/office/drawing/2014/main" id="{41011FC8-9017-4E46-A7B1-FAEC868F1A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385" b="13615"/>
          <a:stretch/>
        </p:blipFill>
        <p:spPr>
          <a:xfrm>
            <a:off x="121920" y="0"/>
            <a:ext cx="12191999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837459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981573"/>
            <a:ext cx="10222992" cy="2078335"/>
          </a:xfrm>
          <a:prstGeom prst="rect">
            <a:avLst/>
          </a:prstGeom>
          <a:blipFill dpi="0" rotWithShape="1">
            <a:blip r:embed="rId3">
              <a:alphaModFix amt="9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D9E036F-30C2-4134-A6FD-CB638C3EB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456" y="4162031"/>
            <a:ext cx="4543683" cy="1767141"/>
          </a:xfrm>
        </p:spPr>
        <p:txBody>
          <a:bodyPr>
            <a:normAutofit/>
          </a:bodyPr>
          <a:lstStyle/>
          <a:p>
            <a:pPr algn="r"/>
            <a:r>
              <a:rPr lang="es-ES" sz="4600"/>
              <a:t>Centro nutricional </a:t>
            </a:r>
            <a:r>
              <a:rPr lang="es-ES" sz="4600" err="1"/>
              <a:t>Busogo</a:t>
            </a:r>
            <a:r>
              <a:rPr lang="es-ES" sz="4600"/>
              <a:t>, Ruanda.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3008C13-22C6-4242-B7BC-E3D482923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7920" y="4170410"/>
            <a:ext cx="4699221" cy="1767141"/>
          </a:xfrm>
        </p:spPr>
        <p:txBody>
          <a:bodyPr anchor="ctr">
            <a:normAutofit/>
          </a:bodyPr>
          <a:lstStyle/>
          <a:p>
            <a:r>
              <a:rPr lang="en-US" sz="1800" dirty="0"/>
              <a:t>El COMA de Alicante </a:t>
            </a:r>
            <a:r>
              <a:rPr lang="en-US" sz="1800" dirty="0" err="1"/>
              <a:t>nos</a:t>
            </a:r>
            <a:r>
              <a:rPr lang="en-US" sz="1800" dirty="0"/>
              <a:t> ha </a:t>
            </a:r>
            <a:r>
              <a:rPr lang="en-US" sz="1800" dirty="0" err="1"/>
              <a:t>aprobado</a:t>
            </a:r>
            <a:r>
              <a:rPr lang="en-US" sz="1800" dirty="0"/>
              <a:t> un Proyecto </a:t>
            </a:r>
            <a:r>
              <a:rPr lang="en-US" sz="1800" dirty="0" err="1"/>
              <a:t>elaborado</a:t>
            </a:r>
            <a:r>
              <a:rPr lang="en-US" sz="1800" dirty="0"/>
              <a:t> por Nieves y Natalia y </a:t>
            </a:r>
            <a:r>
              <a:rPr lang="en-US" sz="1800" dirty="0" err="1"/>
              <a:t>ahora</a:t>
            </a:r>
            <a:r>
              <a:rPr lang="en-US" sz="1800" dirty="0"/>
              <a:t> </a:t>
            </a:r>
            <a:r>
              <a:rPr lang="en-US" sz="1800" dirty="0" err="1"/>
              <a:t>echaremos</a:t>
            </a:r>
            <a:r>
              <a:rPr lang="en-US" sz="1800" dirty="0"/>
              <a:t> una mano </a:t>
            </a:r>
            <a:r>
              <a:rPr lang="en-US" sz="1800" dirty="0" err="1"/>
              <a:t>allí</a:t>
            </a:r>
            <a:r>
              <a:rPr lang="en-US" sz="1800" dirty="0"/>
              <a:t> para  </a:t>
            </a:r>
            <a:r>
              <a:rPr lang="en-US" sz="1800" dirty="0" err="1"/>
              <a:t>ponerlo</a:t>
            </a:r>
            <a:r>
              <a:rPr lang="en-US" sz="1800" dirty="0"/>
              <a:t> </a:t>
            </a:r>
            <a:r>
              <a:rPr lang="en-US" sz="1800" dirty="0" err="1"/>
              <a:t>en</a:t>
            </a:r>
            <a:r>
              <a:rPr lang="en-US" sz="1800" dirty="0"/>
              <a:t> </a:t>
            </a:r>
            <a:r>
              <a:rPr lang="en-US" sz="1800" dirty="0" err="1"/>
              <a:t>marcha</a:t>
            </a:r>
            <a:r>
              <a:rPr lang="en-US" sz="1800" dirty="0"/>
              <a:t>. 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128670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0957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453FF84-60C1-4EA8-B49B-1B8C2D0C5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"/>
            <a:ext cx="5859484" cy="6857997"/>
          </a:xfrm>
          <a:custGeom>
            <a:avLst/>
            <a:gdLst>
              <a:gd name="connsiteX0" fmla="*/ 3198825 w 5859484"/>
              <a:gd name="connsiteY0" fmla="*/ 0 h 6857997"/>
              <a:gd name="connsiteX1" fmla="*/ 3962351 w 5859484"/>
              <a:gd name="connsiteY1" fmla="*/ 0 h 6857997"/>
              <a:gd name="connsiteX2" fmla="*/ 4129776 w 5859484"/>
              <a:gd name="connsiteY2" fmla="*/ 128761 h 6857997"/>
              <a:gd name="connsiteX3" fmla="*/ 5859484 w 5859484"/>
              <a:gd name="connsiteY3" fmla="*/ 3718209 h 6857997"/>
              <a:gd name="connsiteX4" fmla="*/ 4624700 w 5859484"/>
              <a:gd name="connsiteY4" fmla="*/ 6845880 h 6857997"/>
              <a:gd name="connsiteX5" fmla="*/ 4612896 w 5859484"/>
              <a:gd name="connsiteY5" fmla="*/ 6857997 h 6857997"/>
              <a:gd name="connsiteX6" fmla="*/ 4017658 w 5859484"/>
              <a:gd name="connsiteY6" fmla="*/ 6857997 h 6857997"/>
              <a:gd name="connsiteX7" fmla="*/ 4173230 w 5859484"/>
              <a:gd name="connsiteY7" fmla="*/ 6719623 h 6857997"/>
              <a:gd name="connsiteX8" fmla="*/ 5443583 w 5859484"/>
              <a:gd name="connsiteY8" fmla="*/ 3718209 h 6857997"/>
              <a:gd name="connsiteX9" fmla="*/ 3355352 w 5859484"/>
              <a:gd name="connsiteY9" fmla="*/ 88079 h 6857997"/>
              <a:gd name="connsiteX10" fmla="*/ 0 w 5859484"/>
              <a:gd name="connsiteY10" fmla="*/ 0 h 6857997"/>
              <a:gd name="connsiteX11" fmla="*/ 2941255 w 5859484"/>
              <a:gd name="connsiteY11" fmla="*/ 0 h 6857997"/>
              <a:gd name="connsiteX12" fmla="*/ 3117080 w 5859484"/>
              <a:gd name="connsiteY12" fmla="*/ 88129 h 6857997"/>
              <a:gd name="connsiteX13" fmla="*/ 5324754 w 5859484"/>
              <a:gd name="connsiteY13" fmla="*/ 3718209 h 6857997"/>
              <a:gd name="connsiteX14" fmla="*/ 4089206 w 5859484"/>
              <a:gd name="connsiteY14" fmla="*/ 6637392 h 6857997"/>
              <a:gd name="connsiteX15" fmla="*/ 3841183 w 5859484"/>
              <a:gd name="connsiteY15" fmla="*/ 6857997 h 6857997"/>
              <a:gd name="connsiteX16" fmla="*/ 0 w 5859484"/>
              <a:gd name="connsiteY16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59484" h="6857997">
                <a:moveTo>
                  <a:pt x="3198825" y="0"/>
                </a:moveTo>
                <a:lnTo>
                  <a:pt x="3962351" y="0"/>
                </a:lnTo>
                <a:lnTo>
                  <a:pt x="4129776" y="128761"/>
                </a:lnTo>
                <a:cubicBezTo>
                  <a:pt x="5186152" y="981944"/>
                  <a:pt x="5859484" y="2273123"/>
                  <a:pt x="5859484" y="3718209"/>
                </a:cubicBezTo>
                <a:cubicBezTo>
                  <a:pt x="5859484" y="4922447"/>
                  <a:pt x="5391893" y="6019805"/>
                  <a:pt x="4624700" y="6845880"/>
                </a:cubicBezTo>
                <a:lnTo>
                  <a:pt x="4612896" y="6857997"/>
                </a:lnTo>
                <a:lnTo>
                  <a:pt x="4017658" y="6857997"/>
                </a:lnTo>
                <a:lnTo>
                  <a:pt x="4173230" y="6719623"/>
                </a:lnTo>
                <a:cubicBezTo>
                  <a:pt x="4958119" y="5951494"/>
                  <a:pt x="5443583" y="4890334"/>
                  <a:pt x="5443583" y="3718209"/>
                </a:cubicBezTo>
                <a:cubicBezTo>
                  <a:pt x="5443583" y="2179795"/>
                  <a:pt x="4607295" y="832535"/>
                  <a:pt x="3355352" y="88079"/>
                </a:cubicBezTo>
                <a:close/>
                <a:moveTo>
                  <a:pt x="0" y="0"/>
                </a:moveTo>
                <a:lnTo>
                  <a:pt x="2941255" y="0"/>
                </a:lnTo>
                <a:lnTo>
                  <a:pt x="3117080" y="88129"/>
                </a:lnTo>
                <a:cubicBezTo>
                  <a:pt x="4432070" y="787221"/>
                  <a:pt x="5324754" y="2150692"/>
                  <a:pt x="5324754" y="3718209"/>
                </a:cubicBezTo>
                <a:cubicBezTo>
                  <a:pt x="5324754" y="4858221"/>
                  <a:pt x="4852591" y="5890308"/>
                  <a:pt x="4089206" y="6637392"/>
                </a:cubicBezTo>
                <a:lnTo>
                  <a:pt x="3841183" y="6857997"/>
                </a:lnTo>
                <a:lnTo>
                  <a:pt x="0" y="685799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Marcador de contenido 4" descr="Imagen que contiene edificio, persona, grupo, gente&#10;&#10;Descripción generada automáticamente">
            <a:extLst>
              <a:ext uri="{FF2B5EF4-FFF2-40B4-BE49-F238E27FC236}">
                <a16:creationId xmlns:a16="http://schemas.microsoft.com/office/drawing/2014/main" id="{865A21E8-DBFD-4565-9253-5BDA3818F2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621"/>
          <a:stretch/>
        </p:blipFill>
        <p:spPr>
          <a:xfrm>
            <a:off x="1" y="2"/>
            <a:ext cx="6095695" cy="6857997"/>
          </a:xfrm>
          <a:custGeom>
            <a:avLst/>
            <a:gdLst>
              <a:gd name="connsiteX0" fmla="*/ 3435036 w 6095695"/>
              <a:gd name="connsiteY0" fmla="*/ 0 h 6857997"/>
              <a:gd name="connsiteX1" fmla="*/ 4198562 w 6095695"/>
              <a:gd name="connsiteY1" fmla="*/ 0 h 6857997"/>
              <a:gd name="connsiteX2" fmla="*/ 4365987 w 6095695"/>
              <a:gd name="connsiteY2" fmla="*/ 128761 h 6857997"/>
              <a:gd name="connsiteX3" fmla="*/ 6095695 w 6095695"/>
              <a:gd name="connsiteY3" fmla="*/ 3718209 h 6857997"/>
              <a:gd name="connsiteX4" fmla="*/ 4860911 w 6095695"/>
              <a:gd name="connsiteY4" fmla="*/ 6845880 h 6857997"/>
              <a:gd name="connsiteX5" fmla="*/ 4849107 w 6095695"/>
              <a:gd name="connsiteY5" fmla="*/ 6857997 h 6857997"/>
              <a:gd name="connsiteX6" fmla="*/ 4253869 w 6095695"/>
              <a:gd name="connsiteY6" fmla="*/ 6857997 h 6857997"/>
              <a:gd name="connsiteX7" fmla="*/ 4409441 w 6095695"/>
              <a:gd name="connsiteY7" fmla="*/ 6719623 h 6857997"/>
              <a:gd name="connsiteX8" fmla="*/ 5679794 w 6095695"/>
              <a:gd name="connsiteY8" fmla="*/ 3718209 h 6857997"/>
              <a:gd name="connsiteX9" fmla="*/ 3591563 w 6095695"/>
              <a:gd name="connsiteY9" fmla="*/ 88079 h 6857997"/>
              <a:gd name="connsiteX10" fmla="*/ 0 w 6095695"/>
              <a:gd name="connsiteY10" fmla="*/ 0 h 6857997"/>
              <a:gd name="connsiteX11" fmla="*/ 3177466 w 6095695"/>
              <a:gd name="connsiteY11" fmla="*/ 0 h 6857997"/>
              <a:gd name="connsiteX12" fmla="*/ 3353291 w 6095695"/>
              <a:gd name="connsiteY12" fmla="*/ 88129 h 6857997"/>
              <a:gd name="connsiteX13" fmla="*/ 5560965 w 6095695"/>
              <a:gd name="connsiteY13" fmla="*/ 3718209 h 6857997"/>
              <a:gd name="connsiteX14" fmla="*/ 4325417 w 6095695"/>
              <a:gd name="connsiteY14" fmla="*/ 6637392 h 6857997"/>
              <a:gd name="connsiteX15" fmla="*/ 4077394 w 6095695"/>
              <a:gd name="connsiteY15" fmla="*/ 6857997 h 6857997"/>
              <a:gd name="connsiteX16" fmla="*/ 0 w 6095695"/>
              <a:gd name="connsiteY16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</p:spPr>
      </p:pic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EB9996D8-D0DB-4D34-89B6-D19478E62E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58675" y="306982"/>
            <a:ext cx="2790249" cy="6427935"/>
          </a:xfrm>
        </p:spPr>
      </p:pic>
    </p:spTree>
    <p:extLst>
      <p:ext uri="{BB962C8B-B14F-4D97-AF65-F5344CB8AC3E}">
        <p14:creationId xmlns:p14="http://schemas.microsoft.com/office/powerpoint/2010/main" val="10375426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CE5EFF9-B12A-4A10-94DD-F33EDBCD27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769317" cy="3355942"/>
          </a:xfrm>
          <a:prstGeom prst="rect">
            <a:avLst/>
          </a:prstGeom>
          <a:blipFill dpi="0"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tile tx="0" ty="0" sx="92000" sy="89000" flip="xy" algn="ctr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A6D68-7EF1-4464-B0CD-B58020AE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5926" b="-2"/>
          <a:stretch/>
        </p:blipFill>
        <p:spPr>
          <a:xfrm rot="5400000">
            <a:off x="2748970" y="178559"/>
            <a:ext cx="3358597" cy="2996169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Imagen 6" descr="Imagen que contiene amarillo, persona, niño, joven&#10;&#10;Descripción generada automáticamente">
            <a:extLst>
              <a:ext uri="{FF2B5EF4-FFF2-40B4-BE49-F238E27FC236}">
                <a16:creationId xmlns:a16="http://schemas.microsoft.com/office/drawing/2014/main" id="{45E48929-A200-4164-8577-74BDEFA93B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560" r="1" b="1"/>
          <a:stretch/>
        </p:blipFill>
        <p:spPr>
          <a:xfrm>
            <a:off x="20" y="3504904"/>
            <a:ext cx="5926333" cy="335309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26EEE46-1E2E-459B-85C5-B12A77BED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7220" y="0"/>
            <a:ext cx="6104779" cy="6857999"/>
          </a:xfrm>
          <a:prstGeom prst="rect">
            <a:avLst/>
          </a:prstGeom>
          <a:blipFill dpi="0" rotWithShape="1">
            <a:blip r:embed="rId5">
              <a:alphaModFix amt="6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F528C55-9A1A-48D7-A92D-BB7D7682E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484632"/>
            <a:ext cx="5299586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s-ES" sz="4000"/>
              <a:t>Ruanda …mucho que visitar.</a:t>
            </a:r>
          </a:p>
        </p:txBody>
      </p:sp>
      <p:pic>
        <p:nvPicPr>
          <p:cNvPr id="9" name="Marcador de contenido 8" descr="Imagen que contiene exterior, edificio, frente, tabla&#10;&#10;Descripción generada automáticamente">
            <a:extLst>
              <a:ext uri="{FF2B5EF4-FFF2-40B4-BE49-F238E27FC236}">
                <a16:creationId xmlns:a16="http://schemas.microsoft.com/office/drawing/2014/main" id="{3D3A77AB-75BA-418A-BC85-ECAEB849C2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6400800" y="2159397"/>
            <a:ext cx="5299075" cy="3974306"/>
          </a:xfr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BB3C3B5B-B6A2-4C52-831F-3D4FBEF925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4E7942F-7C05-45E8-B6CD-0D22951E77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7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91AFEAF-5CBA-4B38-AFF0-10ED1F5F97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2" name="Imagen 11" descr="Imagen que contiene interior, edificio, hecho de madera, silla&#10;&#10;Descripción generada automáticamente">
            <a:extLst>
              <a:ext uri="{FF2B5EF4-FFF2-40B4-BE49-F238E27FC236}">
                <a16:creationId xmlns:a16="http://schemas.microsoft.com/office/drawing/2014/main" id="{026ACD9B-59C2-43C3-A702-1736BBAA29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 flipV="1">
            <a:off x="-136293" y="535930"/>
            <a:ext cx="3041901" cy="228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91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Vista de una montaña&#10;&#10;Descripción generada automáticamente">
            <a:extLst>
              <a:ext uri="{FF2B5EF4-FFF2-40B4-BE49-F238E27FC236}">
                <a16:creationId xmlns:a16="http://schemas.microsoft.com/office/drawing/2014/main" id="{0AD64F01-FBB2-4C66-98AC-A035792967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771" r="29361" b="1"/>
          <a:stretch/>
        </p:blipFill>
        <p:spPr>
          <a:xfrm>
            <a:off x="1" y="10"/>
            <a:ext cx="7546216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875F7A1-BF57-4E56-B027-AD2FC4866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3886" y="309372"/>
            <a:ext cx="3677264" cy="1609344"/>
          </a:xfrm>
        </p:spPr>
        <p:txBody>
          <a:bodyPr>
            <a:normAutofit/>
          </a:bodyPr>
          <a:lstStyle/>
          <a:p>
            <a:r>
              <a:rPr lang="es-ES" sz="6600" dirty="0" err="1"/>
              <a:t>burundi</a:t>
            </a:r>
            <a:endParaRPr lang="es-ES" sz="6600" dirty="0"/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3A37532A-03F4-47AA-870B-EFFF7260A1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66760" y="309372"/>
            <a:ext cx="2590800" cy="6095208"/>
          </a:xfrm>
        </p:spPr>
      </p:pic>
    </p:spTree>
    <p:extLst>
      <p:ext uri="{BB962C8B-B14F-4D97-AF65-F5344CB8AC3E}">
        <p14:creationId xmlns:p14="http://schemas.microsoft.com/office/powerpoint/2010/main" val="4198311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5">
            <a:extLst>
              <a:ext uri="{FF2B5EF4-FFF2-40B4-BE49-F238E27FC236}">
                <a16:creationId xmlns:a16="http://schemas.microsoft.com/office/drawing/2014/main" id="{2550AE69-AC86-4188-83E5-A856C4F1D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7" name="Rectangle 27">
            <a:extLst>
              <a:ext uri="{FF2B5EF4-FFF2-40B4-BE49-F238E27FC236}">
                <a16:creationId xmlns:a16="http://schemas.microsoft.com/office/drawing/2014/main" id="{EC4CA156-2C9D-4F0C-B229-88D8B5E17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9" name="Rectangle 29">
            <a:extLst>
              <a:ext uri="{FF2B5EF4-FFF2-40B4-BE49-F238E27FC236}">
                <a16:creationId xmlns:a16="http://schemas.microsoft.com/office/drawing/2014/main" id="{D7361ED3-EBE5-4EFC-8DA3-D0CE4BF2F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5105087-7F16-4C94-837C-C45445116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4F2F3467-E50F-4A91-B27D-E324936A66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D678BE03-AC84-4940-A7FD-5B143FE2D6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E8035907-EB9C-4E11-8A9B-D25B0AD8D7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425E611-78D1-4702-A312-621B330841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4483" y="4212708"/>
            <a:ext cx="3973916" cy="1721747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tx2"/>
                </a:solidFill>
              </a:rPr>
              <a:t>Las </a:t>
            </a:r>
            <a:r>
              <a:rPr lang="en-US" sz="2400" dirty="0" err="1">
                <a:solidFill>
                  <a:schemeClr val="tx2"/>
                </a:solidFill>
              </a:rPr>
              <a:t>hermanas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2"/>
                </a:solidFill>
              </a:rPr>
              <a:t>tienen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2"/>
                </a:solidFill>
              </a:rPr>
              <a:t>allí</a:t>
            </a:r>
            <a:r>
              <a:rPr lang="en-US" sz="2400" dirty="0">
                <a:solidFill>
                  <a:schemeClr val="tx2"/>
                </a:solidFill>
              </a:rPr>
              <a:t> una casa </a:t>
            </a:r>
            <a:r>
              <a:rPr lang="en-US" sz="2400" dirty="0" err="1">
                <a:solidFill>
                  <a:schemeClr val="tx2"/>
                </a:solidFill>
              </a:rPr>
              <a:t>desde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2"/>
                </a:solidFill>
              </a:rPr>
              <a:t>hace</a:t>
            </a:r>
            <a:r>
              <a:rPr lang="en-US" sz="2400" dirty="0">
                <a:solidFill>
                  <a:schemeClr val="tx2"/>
                </a:solidFill>
              </a:rPr>
              <a:t> un par de </a:t>
            </a:r>
            <a:r>
              <a:rPr lang="en-US" sz="2400" dirty="0" err="1">
                <a:solidFill>
                  <a:schemeClr val="tx2"/>
                </a:solidFill>
              </a:rPr>
              <a:t>años</a:t>
            </a:r>
            <a:r>
              <a:rPr lang="en-US" sz="2400" dirty="0">
                <a:solidFill>
                  <a:schemeClr val="tx2"/>
                </a:solidFill>
              </a:rPr>
              <a:t> y </a:t>
            </a:r>
            <a:r>
              <a:rPr lang="en-US" sz="2400" dirty="0" err="1">
                <a:solidFill>
                  <a:schemeClr val="tx2"/>
                </a:solidFill>
              </a:rPr>
              <a:t>trabajaremos</a:t>
            </a:r>
            <a:r>
              <a:rPr lang="en-US" sz="2400" dirty="0">
                <a:solidFill>
                  <a:schemeClr val="tx2"/>
                </a:solidFill>
              </a:rPr>
              <a:t> con </a:t>
            </a:r>
            <a:r>
              <a:rPr lang="en-US" sz="2400" dirty="0" err="1">
                <a:solidFill>
                  <a:schemeClr val="tx2"/>
                </a:solidFill>
              </a:rPr>
              <a:t>ellas</a:t>
            </a:r>
            <a:r>
              <a:rPr lang="en-US" sz="2400" dirty="0">
                <a:solidFill>
                  <a:schemeClr val="tx2"/>
                </a:solidFill>
              </a:rPr>
              <a:t> para que </a:t>
            </a:r>
            <a:r>
              <a:rPr lang="en-US" sz="2400" dirty="0" err="1">
                <a:solidFill>
                  <a:schemeClr val="tx2"/>
                </a:solidFill>
              </a:rPr>
              <a:t>salga</a:t>
            </a:r>
            <a:r>
              <a:rPr lang="en-US" sz="2400" dirty="0">
                <a:solidFill>
                  <a:schemeClr val="tx2"/>
                </a:solidFill>
              </a:rPr>
              <a:t> un Proyecto de </a:t>
            </a:r>
            <a:r>
              <a:rPr lang="en-US" sz="2400" dirty="0" err="1">
                <a:solidFill>
                  <a:schemeClr val="tx2"/>
                </a:solidFill>
              </a:rPr>
              <a:t>esta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2"/>
                </a:solidFill>
              </a:rPr>
              <a:t>visita</a:t>
            </a:r>
            <a:r>
              <a:rPr lang="en-US" sz="2400" dirty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0B72393-7E27-4BE2-A0B8-9F94479CE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7519" y="720071"/>
            <a:ext cx="3970877" cy="349263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6000" dirty="0">
                <a:solidFill>
                  <a:schemeClr val="tx1"/>
                </a:solidFill>
              </a:rPr>
              <a:t>No </a:t>
            </a:r>
            <a:r>
              <a:rPr lang="en-US" sz="6000" dirty="0" err="1">
                <a:solidFill>
                  <a:schemeClr val="tx1"/>
                </a:solidFill>
              </a:rPr>
              <a:t>tenemos</a:t>
            </a:r>
            <a:r>
              <a:rPr lang="en-US" sz="6000" dirty="0">
                <a:solidFill>
                  <a:schemeClr val="tx1"/>
                </a:solidFill>
              </a:rPr>
              <a:t> </a:t>
            </a:r>
            <a:r>
              <a:rPr lang="en-US" sz="6000" dirty="0" err="1">
                <a:solidFill>
                  <a:schemeClr val="tx1"/>
                </a:solidFill>
              </a:rPr>
              <a:t>proyectos</a:t>
            </a:r>
            <a:r>
              <a:rPr lang="en-US" sz="6000" dirty="0">
                <a:solidFill>
                  <a:schemeClr val="tx1"/>
                </a:solidFill>
              </a:rPr>
              <a:t> </a:t>
            </a:r>
            <a:r>
              <a:rPr lang="en-US" sz="6000" dirty="0" err="1">
                <a:solidFill>
                  <a:schemeClr val="tx1"/>
                </a:solidFill>
              </a:rPr>
              <a:t>en</a:t>
            </a:r>
            <a:r>
              <a:rPr lang="en-US" sz="6000" dirty="0">
                <a:solidFill>
                  <a:schemeClr val="tx1"/>
                </a:solidFill>
              </a:rPr>
              <a:t> Burundi </a:t>
            </a:r>
            <a:r>
              <a:rPr lang="en-US" sz="6000" dirty="0" err="1">
                <a:solidFill>
                  <a:schemeClr val="tx1"/>
                </a:solidFill>
              </a:rPr>
              <a:t>aún</a:t>
            </a:r>
            <a:r>
              <a:rPr lang="en-US" sz="60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5" name="Marcador de contenido 4" descr="Un atardecer en un día soleado&#10;&#10;Descripción generada automáticamente">
            <a:extLst>
              <a:ext uri="{FF2B5EF4-FFF2-40B4-BE49-F238E27FC236}">
                <a16:creationId xmlns:a16="http://schemas.microsoft.com/office/drawing/2014/main" id="{BE35F0C0-54B0-4B00-8592-E7D4ACA0CDF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2502" r="30748"/>
          <a:stretch/>
        </p:blipFill>
        <p:spPr>
          <a:xfrm>
            <a:off x="643467" y="720071"/>
            <a:ext cx="5503939" cy="5503939"/>
          </a:xfrm>
          <a:custGeom>
            <a:avLst/>
            <a:gdLst>
              <a:gd name="connsiteX0" fmla="*/ 1525700 w 3051400"/>
              <a:gd name="connsiteY0" fmla="*/ 171641 h 3051400"/>
              <a:gd name="connsiteX1" fmla="*/ 2879759 w 3051400"/>
              <a:gd name="connsiteY1" fmla="*/ 1525700 h 3051400"/>
              <a:gd name="connsiteX2" fmla="*/ 1525700 w 3051400"/>
              <a:gd name="connsiteY2" fmla="*/ 2879759 h 3051400"/>
              <a:gd name="connsiteX3" fmla="*/ 171641 w 3051400"/>
              <a:gd name="connsiteY3" fmla="*/ 1525700 h 3051400"/>
              <a:gd name="connsiteX4" fmla="*/ 1525700 w 3051400"/>
              <a:gd name="connsiteY4" fmla="*/ 171641 h 3051400"/>
              <a:gd name="connsiteX5" fmla="*/ 1525700 w 3051400"/>
              <a:gd name="connsiteY5" fmla="*/ 133499 h 3051400"/>
              <a:gd name="connsiteX6" fmla="*/ 133499 w 3051400"/>
              <a:gd name="connsiteY6" fmla="*/ 1525700 h 3051400"/>
              <a:gd name="connsiteX7" fmla="*/ 1525700 w 3051400"/>
              <a:gd name="connsiteY7" fmla="*/ 2917901 h 3051400"/>
              <a:gd name="connsiteX8" fmla="*/ 2917901 w 3051400"/>
              <a:gd name="connsiteY8" fmla="*/ 1525700 h 3051400"/>
              <a:gd name="connsiteX9" fmla="*/ 1525700 w 3051400"/>
              <a:gd name="connsiteY9" fmla="*/ 133499 h 3051400"/>
              <a:gd name="connsiteX10" fmla="*/ 1525700 w 3051400"/>
              <a:gd name="connsiteY10" fmla="*/ 0 h 3051400"/>
              <a:gd name="connsiteX11" fmla="*/ 3051400 w 3051400"/>
              <a:gd name="connsiteY11" fmla="*/ 1525700 h 3051400"/>
              <a:gd name="connsiteX12" fmla="*/ 1525700 w 3051400"/>
              <a:gd name="connsiteY12" fmla="*/ 3051400 h 3051400"/>
              <a:gd name="connsiteX13" fmla="*/ 0 w 3051400"/>
              <a:gd name="connsiteY13" fmla="*/ 1525700 h 3051400"/>
              <a:gd name="connsiteX14" fmla="*/ 1525700 w 3051400"/>
              <a:gd name="connsiteY14" fmla="*/ 0 h 305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51400" h="3051400">
                <a:moveTo>
                  <a:pt x="1525700" y="171641"/>
                </a:moveTo>
                <a:cubicBezTo>
                  <a:pt x="2273526" y="171641"/>
                  <a:pt x="2879759" y="777874"/>
                  <a:pt x="2879759" y="1525700"/>
                </a:cubicBezTo>
                <a:cubicBezTo>
                  <a:pt x="2879759" y="2273526"/>
                  <a:pt x="2273526" y="2879759"/>
                  <a:pt x="1525700" y="2879759"/>
                </a:cubicBezTo>
                <a:cubicBezTo>
                  <a:pt x="777874" y="2879759"/>
                  <a:pt x="171641" y="2273526"/>
                  <a:pt x="171641" y="1525700"/>
                </a:cubicBezTo>
                <a:cubicBezTo>
                  <a:pt x="171641" y="777874"/>
                  <a:pt x="777874" y="171641"/>
                  <a:pt x="1525700" y="171641"/>
                </a:cubicBezTo>
                <a:close/>
                <a:moveTo>
                  <a:pt x="1525700" y="133499"/>
                </a:moveTo>
                <a:cubicBezTo>
                  <a:pt x="756809" y="133499"/>
                  <a:pt x="133499" y="756809"/>
                  <a:pt x="133499" y="1525700"/>
                </a:cubicBezTo>
                <a:cubicBezTo>
                  <a:pt x="133499" y="2294591"/>
                  <a:pt x="756809" y="2917901"/>
                  <a:pt x="1525700" y="2917901"/>
                </a:cubicBezTo>
                <a:cubicBezTo>
                  <a:pt x="2294591" y="2917901"/>
                  <a:pt x="2917901" y="2294591"/>
                  <a:pt x="2917901" y="1525700"/>
                </a:cubicBezTo>
                <a:cubicBezTo>
                  <a:pt x="2917901" y="756809"/>
                  <a:pt x="2294591" y="133499"/>
                  <a:pt x="1525700" y="133499"/>
                </a:cubicBezTo>
                <a:close/>
                <a:moveTo>
                  <a:pt x="1525700" y="0"/>
                </a:moveTo>
                <a:cubicBezTo>
                  <a:pt x="2368321" y="0"/>
                  <a:pt x="3051400" y="683079"/>
                  <a:pt x="3051400" y="1525700"/>
                </a:cubicBezTo>
                <a:cubicBezTo>
                  <a:pt x="3051400" y="2368321"/>
                  <a:pt x="2368321" y="3051400"/>
                  <a:pt x="1525700" y="3051400"/>
                </a:cubicBezTo>
                <a:cubicBezTo>
                  <a:pt x="683079" y="3051400"/>
                  <a:pt x="0" y="2368321"/>
                  <a:pt x="0" y="1525700"/>
                </a:cubicBezTo>
                <a:cubicBezTo>
                  <a:pt x="0" y="683079"/>
                  <a:pt x="683079" y="0"/>
                  <a:pt x="1525700" y="0"/>
                </a:cubicBezTo>
                <a:close/>
              </a:path>
            </a:pathLst>
          </a:custGeom>
        </p:spPr>
      </p:pic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23991EB4-1F71-4BE4-B24D-277DD5EE9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720071"/>
            <a:ext cx="5503939" cy="5503939"/>
          </a:xfrm>
          <a:custGeom>
            <a:avLst/>
            <a:gdLst>
              <a:gd name="connsiteX0" fmla="*/ 3657600 w 7315200"/>
              <a:gd name="connsiteY0" fmla="*/ 411480 h 7315200"/>
              <a:gd name="connsiteX1" fmla="*/ 6903720 w 7315200"/>
              <a:gd name="connsiteY1" fmla="*/ 3657600 h 7315200"/>
              <a:gd name="connsiteX2" fmla="*/ 3657600 w 7315200"/>
              <a:gd name="connsiteY2" fmla="*/ 6903720 h 7315200"/>
              <a:gd name="connsiteX3" fmla="*/ 411480 w 7315200"/>
              <a:gd name="connsiteY3" fmla="*/ 3657600 h 7315200"/>
              <a:gd name="connsiteX4" fmla="*/ 3657600 w 7315200"/>
              <a:gd name="connsiteY4" fmla="*/ 411480 h 7315200"/>
              <a:gd name="connsiteX5" fmla="*/ 3657600 w 7315200"/>
              <a:gd name="connsiteY5" fmla="*/ 320040 h 7315200"/>
              <a:gd name="connsiteX6" fmla="*/ 320040 w 7315200"/>
              <a:gd name="connsiteY6" fmla="*/ 3657600 h 7315200"/>
              <a:gd name="connsiteX7" fmla="*/ 3657600 w 7315200"/>
              <a:gd name="connsiteY7" fmla="*/ 6995160 h 7315200"/>
              <a:gd name="connsiteX8" fmla="*/ 6995160 w 7315200"/>
              <a:gd name="connsiteY8" fmla="*/ 3657600 h 7315200"/>
              <a:gd name="connsiteX9" fmla="*/ 3657600 w 7315200"/>
              <a:gd name="connsiteY9" fmla="*/ 320040 h 7315200"/>
              <a:gd name="connsiteX10" fmla="*/ 3657600 w 7315200"/>
              <a:gd name="connsiteY10" fmla="*/ 0 h 7315200"/>
              <a:gd name="connsiteX11" fmla="*/ 7315200 w 7315200"/>
              <a:gd name="connsiteY11" fmla="*/ 3657600 h 7315200"/>
              <a:gd name="connsiteX12" fmla="*/ 3657600 w 7315200"/>
              <a:gd name="connsiteY12" fmla="*/ 7315200 h 7315200"/>
              <a:gd name="connsiteX13" fmla="*/ 0 w 7315200"/>
              <a:gd name="connsiteY13" fmla="*/ 3657600 h 7315200"/>
              <a:gd name="connsiteX14" fmla="*/ 3657600 w 7315200"/>
              <a:gd name="connsiteY14" fmla="*/ 0 h 731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315200" h="7315200">
                <a:moveTo>
                  <a:pt x="3657600" y="411480"/>
                </a:moveTo>
                <a:cubicBezTo>
                  <a:pt x="5450383" y="411480"/>
                  <a:pt x="6903720" y="1864817"/>
                  <a:pt x="6903720" y="3657600"/>
                </a:cubicBezTo>
                <a:cubicBezTo>
                  <a:pt x="6903720" y="5450383"/>
                  <a:pt x="5450383" y="6903720"/>
                  <a:pt x="3657600" y="6903720"/>
                </a:cubicBezTo>
                <a:cubicBezTo>
                  <a:pt x="1864817" y="6903720"/>
                  <a:pt x="411480" y="5450383"/>
                  <a:pt x="411480" y="3657600"/>
                </a:cubicBezTo>
                <a:cubicBezTo>
                  <a:pt x="411480" y="1864817"/>
                  <a:pt x="1864817" y="411480"/>
                  <a:pt x="3657600" y="411480"/>
                </a:cubicBezTo>
                <a:close/>
                <a:moveTo>
                  <a:pt x="3657600" y="320040"/>
                </a:moveTo>
                <a:cubicBezTo>
                  <a:pt x="1814317" y="320040"/>
                  <a:pt x="320040" y="1814317"/>
                  <a:pt x="320040" y="3657600"/>
                </a:cubicBezTo>
                <a:cubicBezTo>
                  <a:pt x="320040" y="5500883"/>
                  <a:pt x="1814317" y="6995160"/>
                  <a:pt x="3657600" y="6995160"/>
                </a:cubicBezTo>
                <a:cubicBezTo>
                  <a:pt x="5500883" y="6995160"/>
                  <a:pt x="6995160" y="5500883"/>
                  <a:pt x="6995160" y="3657600"/>
                </a:cubicBezTo>
                <a:cubicBezTo>
                  <a:pt x="6995160" y="1814317"/>
                  <a:pt x="5500883" y="320040"/>
                  <a:pt x="3657600" y="320040"/>
                </a:cubicBezTo>
                <a:close/>
                <a:moveTo>
                  <a:pt x="3657600" y="0"/>
                </a:moveTo>
                <a:cubicBezTo>
                  <a:pt x="5677637" y="0"/>
                  <a:pt x="7315200" y="1637563"/>
                  <a:pt x="7315200" y="3657600"/>
                </a:cubicBezTo>
                <a:cubicBezTo>
                  <a:pt x="7315200" y="5677637"/>
                  <a:pt x="5677637" y="7315200"/>
                  <a:pt x="3657600" y="7315200"/>
                </a:cubicBezTo>
                <a:cubicBezTo>
                  <a:pt x="1637563" y="7315200"/>
                  <a:pt x="0" y="5677637"/>
                  <a:pt x="0" y="3657600"/>
                </a:cubicBezTo>
                <a:cubicBezTo>
                  <a:pt x="0" y="1637563"/>
                  <a:pt x="1637563" y="0"/>
                  <a:pt x="3657600" y="0"/>
                </a:cubicBezTo>
                <a:close/>
              </a:path>
            </a:pathLst>
          </a:custGeom>
          <a:blipFill dpi="0" rotWithShape="1">
            <a:blip r:embed="rId8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9C69FA7-0958-4ED9-A0DF-E87A0C137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002414" y="3431699"/>
            <a:ext cx="36576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9DC657E-A97E-4F89-BDD9-FB687E77B978}"/>
              </a:ext>
            </a:extLst>
          </p:cNvPr>
          <p:cNvSpPr txBox="1"/>
          <p:nvPr/>
        </p:nvSpPr>
        <p:spPr>
          <a:xfrm>
            <a:off x="9548328" y="6657945"/>
            <a:ext cx="264367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ES" sz="700">
                <a:solidFill>
                  <a:srgbClr val="FFFFFF"/>
                </a:solidFill>
                <a:hlinkClick r:id="rId7" tooltip="https://en.wikipedia.org/wiki/Maasai_Mar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ES" sz="700">
                <a:solidFill>
                  <a:srgbClr val="FFFFFF"/>
                </a:solidFill>
              </a:rPr>
              <a:t> de Autor desconocido está bajo licencia </a:t>
            </a:r>
            <a:r>
              <a:rPr lang="es-ES" sz="700">
                <a:solidFill>
                  <a:srgbClr val="FFFFFF"/>
                </a:solidFill>
                <a:hlinkClick r:id="rId9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s-E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14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5" name="Imagen 4" descr="Imagen que contiene exterior, edificio, casa, frente&#10;&#10;Descripción generada automáticamente">
            <a:extLst>
              <a:ext uri="{FF2B5EF4-FFF2-40B4-BE49-F238E27FC236}">
                <a16:creationId xmlns:a16="http://schemas.microsoft.com/office/drawing/2014/main" id="{FEDC1371-AEA1-42C0-87BD-ADF1522BB2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734" y="505224"/>
            <a:ext cx="4762894" cy="306016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837459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981573"/>
            <a:ext cx="10222992" cy="2078335"/>
          </a:xfrm>
          <a:prstGeom prst="rect">
            <a:avLst/>
          </a:prstGeom>
          <a:blipFill dpi="0" rotWithShape="1">
            <a:blip r:embed="rId3">
              <a:alphaModFix amt="9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CFE0F02-CC05-4C88-9A2E-FAC29DD4C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456" y="4162031"/>
            <a:ext cx="4543683" cy="1767141"/>
          </a:xfrm>
        </p:spPr>
        <p:txBody>
          <a:bodyPr>
            <a:normAutofit/>
          </a:bodyPr>
          <a:lstStyle/>
          <a:p>
            <a:pPr algn="r"/>
            <a:r>
              <a:rPr lang="es-ES" dirty="0"/>
              <a:t>Kenia. (KIBIKO)</a:t>
            </a:r>
            <a:endParaRPr lang="es-ES"/>
          </a:p>
        </p:txBody>
      </p:sp>
      <p:pic>
        <p:nvPicPr>
          <p:cNvPr id="7" name="Imagen 6" descr="Una torre de un edificio&#10;&#10;Descripción generada automáticamente">
            <a:extLst>
              <a:ext uri="{FF2B5EF4-FFF2-40B4-BE49-F238E27FC236}">
                <a16:creationId xmlns:a16="http://schemas.microsoft.com/office/drawing/2014/main" id="{DCDEEB14-9E1B-4E14-9B28-FD255162F4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502" y="531549"/>
            <a:ext cx="4950632" cy="3007508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2E70E2A-4D1A-4521-BCC8-D28E9D501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7920" y="4170410"/>
            <a:ext cx="4699221" cy="1767141"/>
          </a:xfrm>
        </p:spPr>
        <p:txBody>
          <a:bodyPr anchor="ctr">
            <a:normAutofit/>
          </a:bodyPr>
          <a:lstStyle/>
          <a:p>
            <a:r>
              <a:rPr lang="es-ES" sz="1800"/>
              <a:t>Proyecto:  “GARANTIZAR EL DERECHO A LA PROTECCIÓN Y DESARROLLO DE NIÑAS EN RIESGO CON LA CREACIÓN DE UN CENTRO DE ACOGIDA EN KIBIKO, KENYA”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128670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804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92413EFC-E818-4939-ABC6-FDA353C612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18" name="Rectangle 10">
            <a:extLst>
              <a:ext uri="{FF2B5EF4-FFF2-40B4-BE49-F238E27FC236}">
                <a16:creationId xmlns:a16="http://schemas.microsoft.com/office/drawing/2014/main" id="{F79FF99C-BAA9-404F-9C96-6DD456B4F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2">
            <a:extLst>
              <a:ext uri="{FF2B5EF4-FFF2-40B4-BE49-F238E27FC236}">
                <a16:creationId xmlns:a16="http://schemas.microsoft.com/office/drawing/2014/main" id="{49C44AFD-C72D-4D9C-84C6-73E615CED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blipFill dpi="0" rotWithShape="1">
            <a:blip r:embed="rId3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C15830A-0595-4F01-B929-3B09FBFA3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 anchor="ctr">
            <a:normAutofit/>
          </a:bodyPr>
          <a:lstStyle/>
          <a:p>
            <a:r>
              <a:rPr lang="es-ES">
                <a:solidFill>
                  <a:schemeClr val="tx1"/>
                </a:solidFill>
              </a:rPr>
              <a:t>Mozambique.</a:t>
            </a:r>
          </a:p>
        </p:txBody>
      </p:sp>
      <p:sp>
        <p:nvSpPr>
          <p:cNvPr id="20" name="Content Placeholder 7">
            <a:extLst>
              <a:ext uri="{FF2B5EF4-FFF2-40B4-BE49-F238E27FC236}">
                <a16:creationId xmlns:a16="http://schemas.microsoft.com/office/drawing/2014/main" id="{4A0DF89C-392A-4149-98D1-CF012334D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4050792"/>
          </a:xfrm>
        </p:spPr>
        <p:txBody>
          <a:bodyPr>
            <a:normAutofit/>
          </a:bodyPr>
          <a:lstStyle/>
          <a:p>
            <a:endParaRPr lang="en-US"/>
          </a:p>
        </p:txBody>
      </p:sp>
      <p:grpSp>
        <p:nvGrpSpPr>
          <p:cNvPr id="21" name="Group 14">
            <a:extLst>
              <a:ext uri="{FF2B5EF4-FFF2-40B4-BE49-F238E27FC236}">
                <a16:creationId xmlns:a16="http://schemas.microsoft.com/office/drawing/2014/main" id="{1D25B14F-36E0-41E8-956F-CABEF1ADD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AFB9EA5-DE4D-4E6B-A302-F55174E4B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44092F4-4D9B-4D0A-8832-C29E786F8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42960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0">
            <a:extLst>
              <a:ext uri="{FF2B5EF4-FFF2-40B4-BE49-F238E27FC236}">
                <a16:creationId xmlns:a16="http://schemas.microsoft.com/office/drawing/2014/main" id="{F3AF35CD-DA30-4E34-B0F3-32C27766D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C49D598-6462-4544-93DF-E4615D499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350" y="484632"/>
            <a:ext cx="3544035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s-ES" sz="3200" dirty="0"/>
              <a:t>Desde hace años se hacen proyectos allí.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0E1C3DA4-FE0A-4366-A89F-88F357A445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999" y="750046"/>
            <a:ext cx="6882269" cy="5368169"/>
          </a:xfrm>
          <a:prstGeom prst="rect">
            <a:avLst/>
          </a:prstGeom>
        </p:spPr>
      </p:pic>
      <p:sp>
        <p:nvSpPr>
          <p:cNvPr id="18" name="Content Placeholder 7">
            <a:extLst>
              <a:ext uri="{FF2B5EF4-FFF2-40B4-BE49-F238E27FC236}">
                <a16:creationId xmlns:a16="http://schemas.microsoft.com/office/drawing/2014/main" id="{78BB73E8-CBC7-4B9C-BFBA-EEBF4DDA5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6351" y="2121408"/>
            <a:ext cx="3544034" cy="4050792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Centro de Rehabilitación Nutricional que lleva funcionando 11 años. 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Personal sensibilizado en la materia.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Huerto y animales para las prácticas de los talleres.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Población que acude de forma continua al Centro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/>
          </a:p>
        </p:txBody>
      </p:sp>
      <p:grpSp>
        <p:nvGrpSpPr>
          <p:cNvPr id="19" name="Group 12">
            <a:extLst>
              <a:ext uri="{FF2B5EF4-FFF2-40B4-BE49-F238E27FC236}">
                <a16:creationId xmlns:a16="http://schemas.microsoft.com/office/drawing/2014/main" id="{BCFC42DC-2C46-47C4-BC61-530557385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0" name="Oval 13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1" name="Oval 14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06388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exterior, parado, frente, tabla&#10;&#10;Descripción generada automáticamente">
            <a:extLst>
              <a:ext uri="{FF2B5EF4-FFF2-40B4-BE49-F238E27FC236}">
                <a16:creationId xmlns:a16="http://schemas.microsoft.com/office/drawing/2014/main" id="{3800B6EC-9593-4980-9BC5-4CD4CB05AD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233"/>
          <a:stretch/>
        </p:blipFill>
        <p:spPr>
          <a:xfrm>
            <a:off x="3344" y="3509433"/>
            <a:ext cx="4475150" cy="3348566"/>
          </a:xfrm>
          <a:prstGeom prst="rect">
            <a:avLst/>
          </a:prstGeom>
        </p:spPr>
      </p:pic>
      <p:sp>
        <p:nvSpPr>
          <p:cNvPr id="35" name="Rectangle 22">
            <a:extLst>
              <a:ext uri="{FF2B5EF4-FFF2-40B4-BE49-F238E27FC236}">
                <a16:creationId xmlns:a16="http://schemas.microsoft.com/office/drawing/2014/main" id="{881BB01C-2DAE-48BD-8E81-DAE2E1BC4D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070" y="0"/>
            <a:ext cx="7541930" cy="6857999"/>
          </a:xfrm>
          <a:prstGeom prst="rect">
            <a:avLst/>
          </a:prstGeom>
          <a:blipFill dpi="0" rotWithShape="1">
            <a:blip r:embed="rId3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72D01EC-007B-417A-A575-F29F3D2F9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0109" y="484632"/>
            <a:ext cx="6730277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s-ES" sz="4800" dirty="0"/>
              <a:t>Este año el </a:t>
            </a:r>
            <a:r>
              <a:rPr lang="es-ES" sz="4800" dirty="0" err="1"/>
              <a:t>pryecto</a:t>
            </a:r>
            <a:r>
              <a:rPr lang="es-ES" sz="4800" dirty="0"/>
              <a:t> es:</a:t>
            </a:r>
          </a:p>
        </p:txBody>
      </p:sp>
      <p:pic>
        <p:nvPicPr>
          <p:cNvPr id="4" name="Marcador de contenido 3" descr="Imagen que contiene edificio, exterior, casa, hombre&#10;&#10;Descripción generada automáticamente">
            <a:extLst>
              <a:ext uri="{FF2B5EF4-FFF2-40B4-BE49-F238E27FC236}">
                <a16:creationId xmlns:a16="http://schemas.microsoft.com/office/drawing/2014/main" id="{2C94F4FF-932B-47D2-90F3-4CBD47F3DD2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" b="234"/>
          <a:stretch/>
        </p:blipFill>
        <p:spPr>
          <a:xfrm>
            <a:off x="3344" y="10"/>
            <a:ext cx="4475150" cy="3348557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7E4007F-C073-4B96-BC53-E4B782EBC4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0109" y="2121408"/>
            <a:ext cx="6730276" cy="4050792"/>
          </a:xfrm>
        </p:spPr>
        <p:txBody>
          <a:bodyPr>
            <a:normAutofit/>
          </a:bodyPr>
          <a:lstStyle/>
          <a:p>
            <a:r>
              <a:rPr lang="es-ES" b="1" dirty="0"/>
              <a:t>PROYECTO DE EDUCACIÓN NUTRICIONAL Y SEGURIDAD ALIMENTARIA PARA LA FAMILIA</a:t>
            </a:r>
            <a:endParaRPr lang="es-ES" dirty="0"/>
          </a:p>
          <a:p>
            <a:r>
              <a:rPr lang="es-ES" b="1"/>
              <a:t> </a:t>
            </a:r>
            <a:endParaRPr lang="es-ES"/>
          </a:p>
          <a:p>
            <a:endParaRPr lang="en-US" sz="1800" dirty="0"/>
          </a:p>
        </p:txBody>
      </p:sp>
      <p:grpSp>
        <p:nvGrpSpPr>
          <p:cNvPr id="36" name="Group 24">
            <a:extLst>
              <a:ext uri="{FF2B5EF4-FFF2-40B4-BE49-F238E27FC236}">
                <a16:creationId xmlns:a16="http://schemas.microsoft.com/office/drawing/2014/main" id="{AD55FF18-1979-4730-A345-E74E328F0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F8381C4-0751-4A6E-BFF7-48DF67BFA0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7" name="Oval 26">
              <a:extLst>
                <a:ext uri="{FF2B5EF4-FFF2-40B4-BE49-F238E27FC236}">
                  <a16:creationId xmlns:a16="http://schemas.microsoft.com/office/drawing/2014/main" id="{F7320C1D-D7A9-4392-B3B6-ACEF193A8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7753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tras en madera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282</Words>
  <Application>Microsoft Office PowerPoint</Application>
  <PresentationFormat>Panorámica</PresentationFormat>
  <Paragraphs>31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1" baseType="lpstr">
      <vt:lpstr>Arial</vt:lpstr>
      <vt:lpstr>Calibri</vt:lpstr>
      <vt:lpstr>Rockwell</vt:lpstr>
      <vt:lpstr>Rockwell Condensed</vt:lpstr>
      <vt:lpstr>Rockwell Extra Bold</vt:lpstr>
      <vt:lpstr>Symbol</vt:lpstr>
      <vt:lpstr>Wingdings</vt:lpstr>
      <vt:lpstr>Letras en madera</vt:lpstr>
      <vt:lpstr>Viaje a áfrica</vt:lpstr>
      <vt:lpstr>4 países:  * Ruanda    *Burundi      *Kenia        *mozambique</vt:lpstr>
      <vt:lpstr>¿ con quién voy a viajar?</vt:lpstr>
      <vt:lpstr>¿ qué voy a hacer? </vt:lpstr>
      <vt:lpstr>Centro nutricional Busogo, Ruanda.</vt:lpstr>
      <vt:lpstr>Presentación de PowerPoint</vt:lpstr>
      <vt:lpstr>Ruanda …mucho que visitar.</vt:lpstr>
      <vt:lpstr>burundi</vt:lpstr>
      <vt:lpstr>No tenemos proyectos en Burundi aún.</vt:lpstr>
      <vt:lpstr>Kenia. (KIBIKO)</vt:lpstr>
      <vt:lpstr>Mozambique.</vt:lpstr>
      <vt:lpstr>Desde hace años se hacen proyectos allí.</vt:lpstr>
      <vt:lpstr>Este año el pryecto es: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Viaje a áfrica</dc:title>
  <dc:creator>paloma ortin mira</dc:creator>
  <cp:lastModifiedBy>paloma ortin mira</cp:lastModifiedBy>
  <cp:revision>2</cp:revision>
  <dcterms:created xsi:type="dcterms:W3CDTF">2020-01-23T23:35:05Z</dcterms:created>
  <dcterms:modified xsi:type="dcterms:W3CDTF">2020-01-23T23:41:08Z</dcterms:modified>
</cp:coreProperties>
</file>